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61" r:id="rId2"/>
  </p:sldMasterIdLst>
  <p:notesMasterIdLst>
    <p:notesMasterId r:id="rId4"/>
  </p:notesMasterIdLst>
  <p:sldIdLst>
    <p:sldId id="256" r:id="rId3"/>
  </p:sldIdLst>
  <p:sldSz cx="7772400" cy="10058400"/>
  <p:notesSz cx="6858000" cy="9144000"/>
  <p:embeddedFontLst>
    <p:embeddedFont>
      <p:font typeface="Georgia" panose="02040502050405020303" pitchFamily="18" charset="0"/>
      <p:regular r:id="rId5"/>
      <p:bold r:id="rId6"/>
      <p:italic r:id="rId7"/>
      <p:boldItalic r:id="rId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1"/>
    <p:restoredTop sz="94661"/>
  </p:normalViewPr>
  <p:slideViewPr>
    <p:cSldViewPr snapToGrid="0">
      <p:cViewPr varScale="1">
        <p:scale>
          <a:sx n="77" d="100"/>
          <a:sy n="77" d="100"/>
        </p:scale>
        <p:origin x="2904" y="208"/>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1.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757323fcd_1_64:notes"/>
          <p:cNvSpPr>
            <a:spLocks noGrp="1" noRot="1" noChangeAspect="1"/>
          </p:cNvSpPr>
          <p:nvPr>
            <p:ph type="sldImg" idx="2"/>
          </p:nvPr>
        </p:nvSpPr>
        <p:spPr>
          <a:xfrm>
            <a:off x="2236788" y="1143000"/>
            <a:ext cx="2384425"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g3f757323fcd_1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a:p>
            <a:pPr marL="457200" lvl="0" indent="-228600" algn="l" rtl="0">
              <a:lnSpc>
                <a:spcPct val="100000"/>
              </a:lnSpc>
              <a:spcBef>
                <a:spcPts val="0"/>
              </a:spcBef>
              <a:spcAft>
                <a:spcPts val="0"/>
              </a:spcAft>
              <a:buSzPts val="1100"/>
              <a:buNone/>
            </a:pPr>
            <a:endParaRPr/>
          </a:p>
          <a:p>
            <a:pPr marL="457200" lvl="0" indent="-298450" algn="l" rtl="0">
              <a:lnSpc>
                <a:spcPct val="100000"/>
              </a:lnSpc>
              <a:spcBef>
                <a:spcPts val="0"/>
              </a:spcBef>
              <a:spcAft>
                <a:spcPts val="0"/>
              </a:spcAft>
              <a:buSzPts val="1100"/>
              <a:buChar char="●"/>
            </a:pPr>
            <a:r>
              <a:rPr lang="en"/>
              <a:t>https://bi.teads.net/dashboards/763?Country=CL+-+Chile&amp;Date=2024%2F05%2F09+to+2024%2F05%2F17&amp;Frequency=daily&amp;Audience+Filter=Gender+-+Female+%5B104001%5D%2CGender+-+Male+%5B104002%5D&amp;Audience+Name=Gender&amp;Keyword=dia+de+la+madre+or+d%C3%ADa+de+la+madre&amp;Teads+contextual=</a:t>
            </a:r>
            <a:endParaRPr/>
          </a:p>
        </p:txBody>
      </p:sp>
      <p:sp>
        <p:nvSpPr>
          <p:cNvPr id="59" name="Google Shape;59;g3f757323fcd_1_6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pic>
        <p:nvPicPr>
          <p:cNvPr id="51" name="Google Shape;51;p13"/>
          <p:cNvPicPr preferRelativeResize="0"/>
          <p:nvPr/>
        </p:nvPicPr>
        <p:blipFill rotWithShape="1">
          <a:blip r:embed="rId3">
            <a:alphaModFix/>
          </a:blip>
          <a:srcRect/>
          <a:stretch/>
        </p:blipFill>
        <p:spPr>
          <a:xfrm>
            <a:off x="509950" y="309890"/>
            <a:ext cx="1557928" cy="454907"/>
          </a:xfrm>
          <a:prstGeom prst="rect">
            <a:avLst/>
          </a:prstGeom>
          <a:noFill/>
          <a:ln>
            <a:noFill/>
          </a:ln>
        </p:spPr>
      </p:pic>
      <p:cxnSp>
        <p:nvCxnSpPr>
          <p:cNvPr id="52" name="Google Shape;52;p13"/>
          <p:cNvCxnSpPr/>
          <p:nvPr/>
        </p:nvCxnSpPr>
        <p:spPr>
          <a:xfrm>
            <a:off x="507274" y="9565726"/>
            <a:ext cx="6757800" cy="0"/>
          </a:xfrm>
          <a:prstGeom prst="straightConnector1">
            <a:avLst/>
          </a:prstGeom>
          <a:noFill/>
          <a:ln w="9525" cap="flat" cmpd="sng">
            <a:solidFill>
              <a:srgbClr val="BFBFBF"/>
            </a:solidFill>
            <a:prstDash val="solid"/>
            <a:round/>
            <a:headEnd type="none" w="sm" len="sm"/>
            <a:tailEnd type="none" w="sm" len="sm"/>
          </a:ln>
        </p:spPr>
      </p:cxnSp>
      <p:sp>
        <p:nvSpPr>
          <p:cNvPr id="53" name="Google Shape;53;p13"/>
          <p:cNvSpPr txBox="1"/>
          <p:nvPr/>
        </p:nvSpPr>
        <p:spPr>
          <a:xfrm>
            <a:off x="511255" y="9684808"/>
            <a:ext cx="2499600" cy="123000"/>
          </a:xfrm>
          <a:prstGeom prst="rect">
            <a:avLst/>
          </a:prstGeom>
          <a:noFill/>
          <a:ln>
            <a:noFill/>
          </a:ln>
        </p:spPr>
        <p:txBody>
          <a:bodyPr spcFirstLastPara="1" wrap="square" lIns="0" tIns="0" rIns="0" bIns="0" anchor="t" anchorCtr="0">
            <a:spAutoFit/>
          </a:bodyPr>
          <a:lstStyle/>
          <a:p>
            <a:pPr marL="0" marR="0" lvl="0" indent="0" algn="l" rtl="0">
              <a:lnSpc>
                <a:spcPct val="129375"/>
              </a:lnSpc>
              <a:spcBef>
                <a:spcPts val="0"/>
              </a:spcBef>
              <a:spcAft>
                <a:spcPts val="0"/>
              </a:spcAft>
              <a:buClr>
                <a:srgbClr val="000000"/>
              </a:buClr>
              <a:buSzPts val="800"/>
              <a:buFont typeface="Arial"/>
              <a:buNone/>
            </a:pPr>
            <a:r>
              <a:rPr lang="en" sz="800" b="1" i="0" u="none" strike="noStrike" cap="none">
                <a:solidFill>
                  <a:srgbClr val="000000"/>
                </a:solidFill>
                <a:latin typeface="Helvetica Neue"/>
                <a:ea typeface="Helvetica Neue"/>
                <a:cs typeface="Helvetica Neue"/>
                <a:sym typeface="Helvetica Neue"/>
              </a:rPr>
              <a:t>Elevated</a:t>
            </a:r>
            <a:r>
              <a:rPr lang="en" sz="800" b="0" i="1" u="none" strike="noStrike" cap="none">
                <a:solidFill>
                  <a:srgbClr val="000000"/>
                </a:solidFill>
                <a:latin typeface="Georgia"/>
                <a:ea typeface="Georgia"/>
                <a:cs typeface="Georgia"/>
                <a:sym typeface="Georgia"/>
              </a:rPr>
              <a:t> Outcomes</a:t>
            </a:r>
            <a:endParaRPr sz="800" b="1" i="0" u="none" strike="noStrike" cap="none">
              <a:solidFill>
                <a:srgbClr val="000000"/>
              </a:solidFill>
              <a:latin typeface="Helvetica Neue"/>
              <a:ea typeface="Helvetica Neue"/>
              <a:cs typeface="Helvetica Neue"/>
              <a:sym typeface="Helvetica Neue"/>
            </a:endParaRPr>
          </a:p>
        </p:txBody>
      </p:sp>
      <p:sp>
        <p:nvSpPr>
          <p:cNvPr id="54" name="Google Shape;54;p13"/>
          <p:cNvSpPr txBox="1"/>
          <p:nvPr/>
        </p:nvSpPr>
        <p:spPr>
          <a:xfrm>
            <a:off x="6400800" y="9662268"/>
            <a:ext cx="884100" cy="123000"/>
          </a:xfrm>
          <a:prstGeom prst="rect">
            <a:avLst/>
          </a:prstGeom>
          <a:noFill/>
          <a:ln>
            <a:noFill/>
          </a:ln>
        </p:spPr>
        <p:txBody>
          <a:bodyPr spcFirstLastPara="1" wrap="square" lIns="0" tIns="0" rIns="0" bIns="0" anchor="t" anchorCtr="0">
            <a:spAutoFit/>
          </a:bodyPr>
          <a:lstStyle/>
          <a:p>
            <a:pPr marL="0" marR="0" lvl="0" indent="0" algn="r" rtl="0">
              <a:lnSpc>
                <a:spcPct val="145625"/>
              </a:lnSpc>
              <a:spcBef>
                <a:spcPts val="0"/>
              </a:spcBef>
              <a:spcAft>
                <a:spcPts val="0"/>
              </a:spcAft>
              <a:buClr>
                <a:srgbClr val="000000"/>
              </a:buClr>
              <a:buSzPts val="800"/>
              <a:buFont typeface="Arial"/>
              <a:buNone/>
            </a:pPr>
            <a:r>
              <a:rPr lang="en" sz="800" b="0" i="0" u="none" strike="noStrike" cap="none">
                <a:solidFill>
                  <a:schemeClr val="dk2"/>
                </a:solidFill>
                <a:latin typeface="Helvetica Neue"/>
                <a:ea typeface="Helvetica Neue"/>
                <a:cs typeface="Helvetica Neue"/>
                <a:sym typeface="Helvetica Neue"/>
              </a:rPr>
              <a:t>teads.com</a:t>
            </a:r>
            <a:endParaRPr sz="800" b="0" i="0" u="none" strike="noStrike" cap="none">
              <a:solidFill>
                <a:schemeClr val="dk2"/>
              </a:solidFill>
              <a:latin typeface="Helvetica Neue"/>
              <a:ea typeface="Helvetica Neue"/>
              <a:cs typeface="Helvetica Neue"/>
              <a:sym typeface="Helvetica Neue"/>
            </a:endParaRPr>
          </a:p>
        </p:txBody>
      </p: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gi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5"/>
          <p:cNvSpPr txBox="1"/>
          <p:nvPr/>
        </p:nvSpPr>
        <p:spPr>
          <a:xfrm>
            <a:off x="385350" y="1536825"/>
            <a:ext cx="4488600" cy="822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800"/>
              <a:buFont typeface="Arial"/>
              <a:buNone/>
            </a:pPr>
            <a:r>
              <a:rPr lang="en" sz="2800" b="1" dirty="0" err="1">
                <a:latin typeface="Helvetica Neue"/>
                <a:ea typeface="Helvetica Neue"/>
                <a:cs typeface="Helvetica Neue"/>
                <a:sym typeface="Helvetica Neue"/>
              </a:rPr>
              <a:t>MiamiMD</a:t>
            </a:r>
            <a:r>
              <a:rPr lang="en" sz="2800" b="1" dirty="0">
                <a:latin typeface="Helvetica Neue"/>
                <a:ea typeface="Helvetica Neue"/>
                <a:cs typeface="Helvetica Neue"/>
                <a:sym typeface="Helvetica Neue"/>
              </a:rPr>
              <a:t> Surpasses ROAS Goal with New </a:t>
            </a:r>
            <a:r>
              <a:rPr lang="en" sz="2800" i="1" dirty="0">
                <a:latin typeface="Georgia"/>
                <a:ea typeface="Georgia"/>
                <a:cs typeface="Georgia"/>
                <a:sym typeface="Georgia"/>
              </a:rPr>
              <a:t>Vertical Video </a:t>
            </a:r>
            <a:r>
              <a:rPr lang="en" sz="2800" b="1" dirty="0">
                <a:latin typeface="Helvetica Neue" panose="02000503000000020004" pitchFamily="2" charset="0"/>
                <a:ea typeface="Helvetica Neue" panose="02000503000000020004" pitchFamily="2" charset="0"/>
                <a:cs typeface="Helvetica Neue" panose="02000503000000020004" pitchFamily="2" charset="0"/>
                <a:sym typeface="Georgia"/>
              </a:rPr>
              <a:t>on Amplify</a:t>
            </a:r>
            <a:endParaRPr sz="2800" b="1"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l" rtl="0">
              <a:lnSpc>
                <a:spcPct val="90000"/>
              </a:lnSpc>
              <a:spcBef>
                <a:spcPts val="0"/>
              </a:spcBef>
              <a:spcAft>
                <a:spcPts val="0"/>
              </a:spcAft>
              <a:buClr>
                <a:srgbClr val="000000"/>
              </a:buClr>
              <a:buSzPts val="2800"/>
              <a:buFont typeface="Arial"/>
              <a:buNone/>
            </a:pPr>
            <a:endParaRPr sz="2800" b="1" dirty="0">
              <a:latin typeface="Helvetica Neue"/>
              <a:ea typeface="Helvetica Neue"/>
              <a:cs typeface="Helvetica Neue"/>
              <a:sym typeface="Helvetica Neue"/>
            </a:endParaRPr>
          </a:p>
        </p:txBody>
      </p:sp>
      <p:sp>
        <p:nvSpPr>
          <p:cNvPr id="62" name="Google Shape;62;p15"/>
          <p:cNvSpPr txBox="1"/>
          <p:nvPr/>
        </p:nvSpPr>
        <p:spPr>
          <a:xfrm>
            <a:off x="390248" y="1277538"/>
            <a:ext cx="4005900" cy="19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a:solidFill>
                  <a:srgbClr val="858892"/>
                </a:solidFill>
                <a:latin typeface="Helvetica Neue"/>
                <a:ea typeface="Helvetica Neue"/>
                <a:cs typeface="Helvetica Neue"/>
                <a:sym typeface="Helvetica Neue"/>
              </a:rPr>
              <a:t>CASE</a:t>
            </a:r>
            <a:r>
              <a:rPr lang="en" sz="1000" b="0" i="0" u="none" strike="noStrike" cap="none">
                <a:solidFill>
                  <a:srgbClr val="858892"/>
                </a:solidFill>
                <a:latin typeface="Helvetica Neue"/>
                <a:ea typeface="Helvetica Neue"/>
                <a:cs typeface="Helvetica Neue"/>
                <a:sym typeface="Helvetica Neue"/>
              </a:rPr>
              <a:t> STUDY</a:t>
            </a:r>
            <a:endParaRPr sz="1400" b="0" i="0" u="none" strike="noStrike" cap="none">
              <a:solidFill>
                <a:srgbClr val="000000"/>
              </a:solidFill>
              <a:latin typeface="Arial"/>
              <a:ea typeface="Arial"/>
              <a:cs typeface="Arial"/>
              <a:sym typeface="Arial"/>
            </a:endParaRPr>
          </a:p>
        </p:txBody>
      </p:sp>
      <p:grpSp>
        <p:nvGrpSpPr>
          <p:cNvPr id="63" name="Google Shape;63;p15"/>
          <p:cNvGrpSpPr/>
          <p:nvPr/>
        </p:nvGrpSpPr>
        <p:grpSpPr>
          <a:xfrm>
            <a:off x="5804663" y="6370981"/>
            <a:ext cx="1123463" cy="1394820"/>
            <a:chOff x="7650106" y="3649852"/>
            <a:chExt cx="914400" cy="1135261"/>
          </a:xfrm>
        </p:grpSpPr>
        <p:pic>
          <p:nvPicPr>
            <p:cNvPr id="64" name="Google Shape;64;p15"/>
            <p:cNvPicPr preferRelativeResize="0"/>
            <p:nvPr/>
          </p:nvPicPr>
          <p:blipFill rotWithShape="1">
            <a:blip r:embed="rId3">
              <a:alphaModFix/>
            </a:blip>
            <a:srcRect/>
            <a:stretch/>
          </p:blipFill>
          <p:spPr>
            <a:xfrm>
              <a:off x="7650106" y="3866575"/>
              <a:ext cx="914400" cy="918538"/>
            </a:xfrm>
            <a:prstGeom prst="rect">
              <a:avLst/>
            </a:prstGeom>
            <a:noFill/>
            <a:ln>
              <a:noFill/>
            </a:ln>
          </p:spPr>
        </p:pic>
        <p:sp>
          <p:nvSpPr>
            <p:cNvPr id="65" name="Google Shape;65;p15"/>
            <p:cNvSpPr txBox="1"/>
            <p:nvPr/>
          </p:nvSpPr>
          <p:spPr>
            <a:xfrm>
              <a:off x="7650106" y="3649852"/>
              <a:ext cx="914400" cy="200400"/>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000000"/>
                </a:buClr>
                <a:buSzPts val="1000"/>
                <a:buFont typeface="Arial"/>
                <a:buNone/>
              </a:pPr>
              <a:r>
                <a:rPr lang="en" sz="1000" b="1" i="0" u="none" strike="noStrike" cap="none">
                  <a:solidFill>
                    <a:schemeClr val="dk1"/>
                  </a:solidFill>
                  <a:latin typeface="Helvetica Neue"/>
                  <a:ea typeface="Helvetica Neue"/>
                  <a:cs typeface="Helvetica Neue"/>
                  <a:sym typeface="Helvetica Neue"/>
                </a:rPr>
                <a:t>Try it live</a:t>
              </a:r>
              <a:endParaRPr sz="1400" b="0" i="0" u="none" strike="noStrike" cap="none">
                <a:solidFill>
                  <a:srgbClr val="000000"/>
                </a:solidFill>
                <a:latin typeface="Arial"/>
                <a:ea typeface="Arial"/>
                <a:cs typeface="Arial"/>
                <a:sym typeface="Arial"/>
              </a:endParaRPr>
            </a:p>
          </p:txBody>
        </p:sp>
      </p:grpSp>
      <p:cxnSp>
        <p:nvCxnSpPr>
          <p:cNvPr id="66" name="Google Shape;66;p15"/>
          <p:cNvCxnSpPr/>
          <p:nvPr/>
        </p:nvCxnSpPr>
        <p:spPr>
          <a:xfrm>
            <a:off x="507299" y="6044986"/>
            <a:ext cx="6757800" cy="0"/>
          </a:xfrm>
          <a:prstGeom prst="straightConnector1">
            <a:avLst/>
          </a:prstGeom>
          <a:noFill/>
          <a:ln w="9525" cap="flat" cmpd="sng">
            <a:solidFill>
              <a:srgbClr val="BFBFBF"/>
            </a:solidFill>
            <a:prstDash val="solid"/>
            <a:round/>
            <a:headEnd type="none" w="sm" len="sm"/>
            <a:tailEnd type="none" w="sm" len="sm"/>
          </a:ln>
        </p:spPr>
      </p:cxnSp>
      <p:pic>
        <p:nvPicPr>
          <p:cNvPr id="67" name="Google Shape;67;p15"/>
          <p:cNvPicPr preferRelativeResize="0"/>
          <p:nvPr/>
        </p:nvPicPr>
        <p:blipFill rotWithShape="1">
          <a:blip r:embed="rId4">
            <a:alphaModFix/>
          </a:blip>
          <a:srcRect/>
          <a:stretch/>
        </p:blipFill>
        <p:spPr>
          <a:xfrm>
            <a:off x="844276" y="6418397"/>
            <a:ext cx="1381178" cy="1381178"/>
          </a:xfrm>
          <a:prstGeom prst="rect">
            <a:avLst/>
          </a:prstGeom>
          <a:noFill/>
          <a:ln>
            <a:noFill/>
          </a:ln>
        </p:spPr>
      </p:pic>
      <p:pic>
        <p:nvPicPr>
          <p:cNvPr id="68" name="Google Shape;68;p15"/>
          <p:cNvPicPr preferRelativeResize="0"/>
          <p:nvPr/>
        </p:nvPicPr>
        <p:blipFill rotWithShape="1">
          <a:blip r:embed="rId5">
            <a:alphaModFix/>
          </a:blip>
          <a:srcRect/>
          <a:stretch/>
        </p:blipFill>
        <p:spPr>
          <a:xfrm>
            <a:off x="2644631" y="6418397"/>
            <a:ext cx="1381178" cy="1381178"/>
          </a:xfrm>
          <a:prstGeom prst="rect">
            <a:avLst/>
          </a:prstGeom>
          <a:noFill/>
          <a:ln>
            <a:noFill/>
          </a:ln>
        </p:spPr>
      </p:pic>
      <p:sp>
        <p:nvSpPr>
          <p:cNvPr id="69" name="Google Shape;69;p15"/>
          <p:cNvSpPr/>
          <p:nvPr/>
        </p:nvSpPr>
        <p:spPr>
          <a:xfrm>
            <a:off x="883574" y="6457535"/>
            <a:ext cx="1302600" cy="1302900"/>
          </a:xfrm>
          <a:prstGeom prst="ellipse">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 sz="2400" b="1">
                <a:solidFill>
                  <a:schemeClr val="dk1"/>
                </a:solidFill>
                <a:latin typeface="Helvetica Neue"/>
                <a:ea typeface="Helvetica Neue"/>
                <a:cs typeface="Helvetica Neue"/>
                <a:sym typeface="Helvetica Neue"/>
              </a:rPr>
              <a:t>3.5x</a:t>
            </a:r>
            <a:endParaRPr sz="2400" b="1">
              <a:solidFill>
                <a:schemeClr val="dk1"/>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2400"/>
              <a:buFont typeface="Arial"/>
              <a:buNone/>
            </a:pPr>
            <a:r>
              <a:rPr lang="en" sz="1000">
                <a:solidFill>
                  <a:schemeClr val="dk1"/>
                </a:solidFill>
                <a:latin typeface="Helvetica Neue"/>
                <a:ea typeface="Helvetica Neue"/>
                <a:cs typeface="Helvetica Neue"/>
                <a:sym typeface="Helvetica Neue"/>
              </a:rPr>
              <a:t>Peak ROAS vs. Standard Native</a:t>
            </a:r>
            <a:endParaRPr sz="1400" b="0" i="0" u="none" strike="noStrike" cap="none">
              <a:solidFill>
                <a:srgbClr val="000000"/>
              </a:solidFill>
              <a:latin typeface="Arial"/>
              <a:ea typeface="Arial"/>
              <a:cs typeface="Arial"/>
              <a:sym typeface="Arial"/>
            </a:endParaRPr>
          </a:p>
        </p:txBody>
      </p:sp>
      <p:sp>
        <p:nvSpPr>
          <p:cNvPr id="70" name="Google Shape;70;p15"/>
          <p:cNvSpPr/>
          <p:nvPr/>
        </p:nvSpPr>
        <p:spPr>
          <a:xfrm>
            <a:off x="2650275" y="6495025"/>
            <a:ext cx="1381200" cy="1302900"/>
          </a:xfrm>
          <a:prstGeom prst="ellipse">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 sz="2400" b="1">
                <a:solidFill>
                  <a:schemeClr val="dk1"/>
                </a:solidFill>
                <a:latin typeface="Helvetica Neue"/>
                <a:ea typeface="Helvetica Neue"/>
                <a:cs typeface="Helvetica Neue"/>
                <a:sym typeface="Helvetica Neue"/>
              </a:rPr>
              <a:t>288%</a:t>
            </a:r>
            <a:br>
              <a:rPr lang="en" sz="1014" b="1" i="0" u="none" strike="noStrike" cap="none">
                <a:solidFill>
                  <a:schemeClr val="dk1"/>
                </a:solidFill>
                <a:latin typeface="Helvetica Neue"/>
                <a:ea typeface="Helvetica Neue"/>
                <a:cs typeface="Helvetica Neue"/>
                <a:sym typeface="Helvetica Neue"/>
              </a:rPr>
            </a:br>
            <a:r>
              <a:rPr lang="en" sz="1000">
                <a:solidFill>
                  <a:schemeClr val="dk1"/>
                </a:solidFill>
                <a:latin typeface="Helvetica Neue"/>
                <a:ea typeface="Helvetica Neue"/>
                <a:cs typeface="Helvetica Neue"/>
                <a:sym typeface="Helvetica Neue"/>
              </a:rPr>
              <a:t>Peak Daily ROAS</a:t>
            </a:r>
            <a:endParaRPr sz="1400" b="0" i="0" u="none" strike="noStrike" cap="none">
              <a:solidFill>
                <a:srgbClr val="000000"/>
              </a:solidFill>
              <a:latin typeface="Arial"/>
              <a:ea typeface="Arial"/>
              <a:cs typeface="Arial"/>
              <a:sym typeface="Arial"/>
            </a:endParaRPr>
          </a:p>
        </p:txBody>
      </p:sp>
      <p:sp>
        <p:nvSpPr>
          <p:cNvPr id="71" name="Google Shape;71;p15"/>
          <p:cNvSpPr txBox="1"/>
          <p:nvPr/>
        </p:nvSpPr>
        <p:spPr>
          <a:xfrm>
            <a:off x="385353" y="2957187"/>
            <a:ext cx="3945600" cy="2761800"/>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1100" b="1" dirty="0">
                <a:solidFill>
                  <a:schemeClr val="dk1"/>
                </a:solidFill>
                <a:latin typeface="Helvetica Neue"/>
                <a:ea typeface="Helvetica Neue"/>
                <a:cs typeface="Helvetica Neue"/>
                <a:sym typeface="Helvetica Neue"/>
              </a:rPr>
              <a:t>The Challenge.</a:t>
            </a:r>
            <a:br>
              <a:rPr lang="en" sz="1100" b="0" i="0" u="none" strike="noStrike" cap="none" dirty="0">
                <a:solidFill>
                  <a:srgbClr val="000000"/>
                </a:solidFill>
                <a:latin typeface="Helvetica Neue"/>
                <a:ea typeface="Helvetica Neue"/>
                <a:cs typeface="Helvetica Neue"/>
                <a:sym typeface="Helvetica Neue"/>
              </a:rPr>
            </a:br>
            <a:r>
              <a:rPr lang="en" sz="1100" dirty="0" err="1">
                <a:solidFill>
                  <a:schemeClr val="dk2"/>
                </a:solidFill>
                <a:latin typeface="Helvetica Neue"/>
                <a:ea typeface="Helvetica Neue"/>
                <a:cs typeface="Helvetica Neue"/>
                <a:sym typeface="Helvetica Neue"/>
              </a:rPr>
              <a:t>MiamiMD</a:t>
            </a:r>
            <a:r>
              <a:rPr lang="en" sz="1100" dirty="0">
                <a:solidFill>
                  <a:schemeClr val="dk2"/>
                </a:solidFill>
                <a:latin typeface="Helvetica Neue"/>
                <a:ea typeface="Helvetica Neue"/>
                <a:cs typeface="Helvetica Neue"/>
                <a:sym typeface="Helvetica Neue"/>
              </a:rPr>
              <a:t> was seeking to drive ROAS via new ad formats on the web. Having vertical video assets created for other platforms, the brand was selected to be an early Alpha campaign tester of </a:t>
            </a:r>
            <a:r>
              <a:rPr lang="en" sz="1100" dirty="0" err="1">
                <a:solidFill>
                  <a:schemeClr val="dk2"/>
                </a:solidFill>
                <a:latin typeface="Helvetica Neue"/>
                <a:ea typeface="Helvetica Neue"/>
                <a:cs typeface="Helvetica Neue"/>
                <a:sym typeface="Helvetica Neue"/>
              </a:rPr>
              <a:t>Amplify’s</a:t>
            </a:r>
            <a:r>
              <a:rPr lang="en" sz="1100" dirty="0">
                <a:solidFill>
                  <a:schemeClr val="dk2"/>
                </a:solidFill>
                <a:latin typeface="Helvetica Neue"/>
                <a:ea typeface="Helvetica Neue"/>
                <a:cs typeface="Helvetica Neue"/>
                <a:sym typeface="Helvetica Neue"/>
              </a:rPr>
              <a:t> new vertical video placements.</a:t>
            </a:r>
            <a:endParaRPr sz="1600" b="0" i="0" u="none" strike="noStrike" cap="none" dirty="0">
              <a:solidFill>
                <a:srgbClr val="000000"/>
              </a:solidFill>
              <a:latin typeface="Arial"/>
              <a:ea typeface="Arial"/>
              <a:cs typeface="Arial"/>
              <a:sym typeface="Arial"/>
            </a:endParaRPr>
          </a:p>
          <a:p>
            <a:pPr marL="0" marR="0" lvl="0" indent="0" algn="l" rtl="0">
              <a:lnSpc>
                <a:spcPct val="120000"/>
              </a:lnSpc>
              <a:spcBef>
                <a:spcPts val="600"/>
              </a:spcBef>
              <a:spcAft>
                <a:spcPts val="0"/>
              </a:spcAft>
              <a:buClr>
                <a:srgbClr val="000000"/>
              </a:buClr>
              <a:buSzPts val="900"/>
              <a:buFont typeface="Arial"/>
              <a:buNone/>
            </a:pPr>
            <a:r>
              <a:rPr lang="en" sz="1100" b="1" dirty="0">
                <a:solidFill>
                  <a:schemeClr val="dk1"/>
                </a:solidFill>
                <a:latin typeface="Helvetica Neue"/>
                <a:ea typeface="Helvetica Neue"/>
                <a:cs typeface="Helvetica Neue"/>
                <a:sym typeface="Helvetica Neue"/>
              </a:rPr>
              <a:t>The Solution.</a:t>
            </a:r>
            <a:br>
              <a:rPr lang="en" sz="1100" b="0" i="0" u="none" strike="noStrike" cap="none" dirty="0">
                <a:solidFill>
                  <a:srgbClr val="000000"/>
                </a:solidFill>
                <a:latin typeface="Helvetica Neue"/>
                <a:ea typeface="Helvetica Neue"/>
                <a:cs typeface="Helvetica Neue"/>
                <a:sym typeface="Helvetica Neue"/>
              </a:rPr>
            </a:br>
            <a:r>
              <a:rPr lang="en" sz="1100" dirty="0" err="1">
                <a:solidFill>
                  <a:schemeClr val="dk2"/>
                </a:solidFill>
                <a:latin typeface="Helvetica Neue"/>
                <a:ea typeface="Helvetica Neue"/>
                <a:cs typeface="Helvetica Neue"/>
                <a:sym typeface="Helvetica Neue"/>
              </a:rPr>
              <a:t>MiamiMD</a:t>
            </a:r>
            <a:r>
              <a:rPr lang="en" sz="1100" dirty="0">
                <a:solidFill>
                  <a:schemeClr val="dk2"/>
                </a:solidFill>
                <a:latin typeface="Helvetica Neue"/>
                <a:ea typeface="Helvetica Neue"/>
                <a:cs typeface="Helvetica Neue"/>
                <a:sym typeface="Helvetica Neue"/>
              </a:rPr>
              <a:t> deployed a mobile-only vertical video campaign, testing eight creative variations, repurposing existing client assets for efficient execution, and leveraging the Target ROAS bidding strategy to optimize its main KPI. Following a two-week flight to prove the efficacy, the brand continued with an always-on extension after seeing the positive impact on ROAS and simple repurposing of existing creative assets.</a:t>
            </a:r>
            <a:endParaRPr sz="1100" dirty="0">
              <a:solidFill>
                <a:schemeClr val="dk2"/>
              </a:solidFill>
              <a:latin typeface="Helvetica Neue"/>
              <a:ea typeface="Helvetica Neue"/>
              <a:cs typeface="Helvetica Neue"/>
              <a:sym typeface="Helvetica Neue"/>
            </a:endParaRPr>
          </a:p>
          <a:p>
            <a:pPr marL="0" marR="0" lvl="0" indent="0" algn="l" rtl="0">
              <a:lnSpc>
                <a:spcPct val="120000"/>
              </a:lnSpc>
              <a:spcBef>
                <a:spcPts val="600"/>
              </a:spcBef>
              <a:spcAft>
                <a:spcPts val="0"/>
              </a:spcAft>
              <a:buClr>
                <a:srgbClr val="000000"/>
              </a:buClr>
              <a:buSzPts val="900"/>
              <a:buFont typeface="Arial"/>
              <a:buNone/>
            </a:pPr>
            <a:endParaRPr sz="1100" dirty="0">
              <a:solidFill>
                <a:schemeClr val="dk2"/>
              </a:solidFill>
              <a:latin typeface="Helvetica Neue"/>
              <a:ea typeface="Helvetica Neue"/>
              <a:cs typeface="Helvetica Neue"/>
              <a:sym typeface="Helvetica Neue"/>
            </a:endParaRPr>
          </a:p>
          <a:p>
            <a:pPr marL="0" marR="0" lvl="0" indent="0" algn="l" rtl="0">
              <a:lnSpc>
                <a:spcPct val="120000"/>
              </a:lnSpc>
              <a:spcBef>
                <a:spcPts val="600"/>
              </a:spcBef>
              <a:spcAft>
                <a:spcPts val="0"/>
              </a:spcAft>
              <a:buClr>
                <a:srgbClr val="000000"/>
              </a:buClr>
              <a:buSzPts val="900"/>
              <a:buFont typeface="Arial"/>
              <a:buNone/>
            </a:pPr>
            <a:endParaRPr sz="1600" b="0" i="0" u="none" strike="noStrike" cap="none" dirty="0">
              <a:solidFill>
                <a:srgbClr val="000000"/>
              </a:solidFill>
              <a:latin typeface="Arial"/>
              <a:ea typeface="Arial"/>
              <a:cs typeface="Arial"/>
              <a:sym typeface="Arial"/>
            </a:endParaRPr>
          </a:p>
        </p:txBody>
      </p:sp>
      <p:grpSp>
        <p:nvGrpSpPr>
          <p:cNvPr id="72" name="Google Shape;72;p15"/>
          <p:cNvGrpSpPr/>
          <p:nvPr/>
        </p:nvGrpSpPr>
        <p:grpSpPr>
          <a:xfrm>
            <a:off x="5182196" y="1754718"/>
            <a:ext cx="2082952" cy="3903847"/>
            <a:chOff x="5018386" y="631143"/>
            <a:chExt cx="1960425" cy="3903847"/>
          </a:xfrm>
        </p:grpSpPr>
        <p:sp>
          <p:nvSpPr>
            <p:cNvPr id="73" name="Google Shape;73;p15"/>
            <p:cNvSpPr/>
            <p:nvPr/>
          </p:nvSpPr>
          <p:spPr>
            <a:xfrm>
              <a:off x="5150231" y="1186308"/>
              <a:ext cx="1691400" cy="2755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Helvetica Neue"/>
                <a:ea typeface="Helvetica Neue"/>
                <a:cs typeface="Helvetica Neue"/>
                <a:sym typeface="Helvetica Neue"/>
              </a:endParaRPr>
            </a:p>
          </p:txBody>
        </p:sp>
        <p:grpSp>
          <p:nvGrpSpPr>
            <p:cNvPr id="74" name="Google Shape;74;p15"/>
            <p:cNvGrpSpPr/>
            <p:nvPr/>
          </p:nvGrpSpPr>
          <p:grpSpPr>
            <a:xfrm>
              <a:off x="5018386" y="631143"/>
              <a:ext cx="1960425" cy="3903847"/>
              <a:chOff x="5591854" y="536265"/>
              <a:chExt cx="1960425" cy="3903847"/>
            </a:xfrm>
          </p:grpSpPr>
          <p:grpSp>
            <p:nvGrpSpPr>
              <p:cNvPr id="75" name="Google Shape;75;p15"/>
              <p:cNvGrpSpPr/>
              <p:nvPr/>
            </p:nvGrpSpPr>
            <p:grpSpPr>
              <a:xfrm>
                <a:off x="5721204" y="645578"/>
                <a:ext cx="1701720" cy="3662588"/>
                <a:chOff x="2736137" y="645578"/>
                <a:chExt cx="1701720" cy="3662588"/>
              </a:xfrm>
            </p:grpSpPr>
            <p:pic>
              <p:nvPicPr>
                <p:cNvPr id="76" name="Google Shape;76;p15" descr="A screen shot of a computer&#10;&#10;AI-generated content may be incorrect."/>
                <p:cNvPicPr preferRelativeResize="0"/>
                <p:nvPr/>
              </p:nvPicPr>
              <p:blipFill rotWithShape="1">
                <a:blip r:embed="rId6">
                  <a:alphaModFix/>
                </a:blip>
                <a:srcRect/>
                <a:stretch/>
              </p:blipFill>
              <p:spPr>
                <a:xfrm>
                  <a:off x="2736137" y="3723199"/>
                  <a:ext cx="1701720" cy="584967"/>
                </a:xfrm>
                <a:prstGeom prst="rect">
                  <a:avLst/>
                </a:prstGeom>
                <a:noFill/>
                <a:ln>
                  <a:noFill/>
                </a:ln>
              </p:spPr>
            </p:pic>
            <p:pic>
              <p:nvPicPr>
                <p:cNvPr id="77" name="Google Shape;77;p15" descr="A white background with words&#10;&#10;AI-generated content may be incorrect."/>
                <p:cNvPicPr preferRelativeResize="0"/>
                <p:nvPr/>
              </p:nvPicPr>
              <p:blipFill rotWithShape="1">
                <a:blip r:embed="rId7">
                  <a:alphaModFix/>
                </a:blip>
                <a:srcRect/>
                <a:stretch/>
              </p:blipFill>
              <p:spPr>
                <a:xfrm>
                  <a:off x="2736137" y="645578"/>
                  <a:ext cx="1701720" cy="537105"/>
                </a:xfrm>
                <a:prstGeom prst="rect">
                  <a:avLst/>
                </a:prstGeom>
                <a:noFill/>
                <a:ln>
                  <a:noFill/>
                </a:ln>
              </p:spPr>
            </p:pic>
          </p:grpSp>
          <p:pic>
            <p:nvPicPr>
              <p:cNvPr id="78" name="Google Shape;78;p15"/>
              <p:cNvPicPr preferRelativeResize="0"/>
              <p:nvPr/>
            </p:nvPicPr>
            <p:blipFill rotWithShape="1">
              <a:blip r:embed="rId8">
                <a:alphaModFix/>
              </a:blip>
              <a:srcRect l="37364" t="12213" r="37224" b="11886"/>
              <a:stretch/>
            </p:blipFill>
            <p:spPr>
              <a:xfrm>
                <a:off x="5591854" y="536265"/>
                <a:ext cx="1960425" cy="3903847"/>
              </a:xfrm>
              <a:prstGeom prst="rect">
                <a:avLst/>
              </a:prstGeom>
              <a:noFill/>
              <a:ln>
                <a:noFill/>
              </a:ln>
            </p:spPr>
          </p:pic>
        </p:grpSp>
      </p:grpSp>
      <p:sp>
        <p:nvSpPr>
          <p:cNvPr id="79" name="Google Shape;79;p15"/>
          <p:cNvSpPr/>
          <p:nvPr/>
        </p:nvSpPr>
        <p:spPr>
          <a:xfrm>
            <a:off x="310575" y="123175"/>
            <a:ext cx="1920600" cy="822000"/>
          </a:xfrm>
          <a:prstGeom prst="roundRect">
            <a:avLst>
              <a:gd name="adj" fmla="val 16667"/>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80" name="Google Shape;80;p15"/>
          <p:cNvCxnSpPr/>
          <p:nvPr/>
        </p:nvCxnSpPr>
        <p:spPr>
          <a:xfrm>
            <a:off x="1374439" y="292513"/>
            <a:ext cx="0" cy="483300"/>
          </a:xfrm>
          <a:prstGeom prst="straightConnector1">
            <a:avLst/>
          </a:prstGeom>
          <a:noFill/>
          <a:ln w="9525" cap="flat" cmpd="sng">
            <a:solidFill>
              <a:srgbClr val="BFBFBF"/>
            </a:solidFill>
            <a:prstDash val="solid"/>
            <a:round/>
            <a:headEnd type="none" w="sm" len="sm"/>
            <a:tailEnd type="none" w="sm" len="sm"/>
          </a:ln>
        </p:spPr>
      </p:cxnSp>
      <p:sp>
        <p:nvSpPr>
          <p:cNvPr id="81" name="Google Shape;81;p15"/>
          <p:cNvSpPr/>
          <p:nvPr/>
        </p:nvSpPr>
        <p:spPr>
          <a:xfrm>
            <a:off x="1711336" y="357121"/>
            <a:ext cx="944400" cy="354000"/>
          </a:xfrm>
          <a:prstGeom prst="roundRect">
            <a:avLst>
              <a:gd name="adj" fmla="val 16667"/>
            </a:avLst>
          </a:prstGeom>
          <a:solidFill>
            <a:schemeClr val="lt1"/>
          </a:solidFill>
          <a:ln w="9525"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82" name="Google Shape;82;p15"/>
          <p:cNvPicPr preferRelativeResize="0"/>
          <p:nvPr/>
        </p:nvPicPr>
        <p:blipFill>
          <a:blip r:embed="rId9">
            <a:alphaModFix/>
          </a:blip>
          <a:stretch>
            <a:fillRect/>
          </a:stretch>
        </p:blipFill>
        <p:spPr>
          <a:xfrm>
            <a:off x="1761464" y="454112"/>
            <a:ext cx="844152" cy="160125"/>
          </a:xfrm>
          <a:prstGeom prst="rect">
            <a:avLst/>
          </a:prstGeom>
          <a:noFill/>
          <a:ln>
            <a:noFill/>
          </a:ln>
        </p:spPr>
      </p:pic>
      <p:pic>
        <p:nvPicPr>
          <p:cNvPr id="83" name="Google Shape;83;p15"/>
          <p:cNvPicPr preferRelativeResize="0"/>
          <p:nvPr/>
        </p:nvPicPr>
        <p:blipFill rotWithShape="1">
          <a:blip r:embed="rId10">
            <a:alphaModFix/>
          </a:blip>
          <a:srcRect/>
          <a:stretch/>
        </p:blipFill>
        <p:spPr>
          <a:xfrm>
            <a:off x="504111" y="292523"/>
            <a:ext cx="483300" cy="483300"/>
          </a:xfrm>
          <a:prstGeom prst="rect">
            <a:avLst/>
          </a:prstGeom>
          <a:noFill/>
          <a:ln>
            <a:noFill/>
          </a:ln>
        </p:spPr>
      </p:pic>
      <p:sp>
        <p:nvSpPr>
          <p:cNvPr id="84" name="Google Shape;84;p15"/>
          <p:cNvSpPr txBox="1"/>
          <p:nvPr/>
        </p:nvSpPr>
        <p:spPr>
          <a:xfrm>
            <a:off x="683625" y="8091800"/>
            <a:ext cx="6244500" cy="1375731"/>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 sz="1300" dirty="0">
                <a:solidFill>
                  <a:schemeClr val="dk1"/>
                </a:solidFill>
                <a:latin typeface="Helvetica Neue"/>
                <a:ea typeface="Helvetica Neue"/>
                <a:cs typeface="Helvetica Neue"/>
                <a:sym typeface="Helvetica Neue"/>
              </a:rPr>
              <a:t>“Vertical video with Amplify unlocked new inventory, new audiences, and new life for our existing video assets – all in one native format.”</a:t>
            </a:r>
            <a:endParaRPr sz="1300" dirty="0">
              <a:solidFill>
                <a:schemeClr val="dk1"/>
              </a:solidFill>
              <a:latin typeface="Helvetica Neue"/>
              <a:ea typeface="Helvetica Neue"/>
              <a:cs typeface="Helvetica Neue"/>
              <a:sym typeface="Helvetica Neue"/>
            </a:endParaRPr>
          </a:p>
          <a:p>
            <a:pPr marL="0" lvl="0" indent="0" algn="l" rtl="0">
              <a:lnSpc>
                <a:spcPct val="120000"/>
              </a:lnSpc>
              <a:spcBef>
                <a:spcPts val="600"/>
              </a:spcBef>
              <a:spcAft>
                <a:spcPts val="0"/>
              </a:spcAft>
              <a:buNone/>
            </a:pPr>
            <a:r>
              <a:rPr lang="en" sz="1300" dirty="0">
                <a:solidFill>
                  <a:schemeClr val="dk1"/>
                </a:solidFill>
                <a:latin typeface="Helvetica Neue"/>
                <a:ea typeface="Helvetica Neue"/>
                <a:cs typeface="Helvetica Neue"/>
                <a:sym typeface="Helvetica Neue"/>
              </a:rPr>
              <a:t>-</a:t>
            </a:r>
            <a:r>
              <a:rPr lang="en" sz="1300" b="1" dirty="0">
                <a:solidFill>
                  <a:schemeClr val="dk1"/>
                </a:solidFill>
                <a:latin typeface="Helvetica Neue"/>
                <a:ea typeface="Helvetica Neue"/>
                <a:cs typeface="Helvetica Neue"/>
                <a:sym typeface="Helvetica Neue"/>
              </a:rPr>
              <a:t> Nathan Bolton</a:t>
            </a:r>
            <a:r>
              <a:rPr lang="en" sz="1300" dirty="0">
                <a:solidFill>
                  <a:schemeClr val="dk1"/>
                </a:solidFill>
                <a:latin typeface="Helvetica Neue"/>
                <a:ea typeface="Helvetica Neue"/>
                <a:cs typeface="Helvetica Neue"/>
                <a:sym typeface="Helvetica Neue"/>
              </a:rPr>
              <a:t>, Media Buyer, Miami MD </a:t>
            </a:r>
            <a:endParaRPr sz="1300" dirty="0">
              <a:solidFill>
                <a:schemeClr val="dk1"/>
              </a:solidFill>
              <a:latin typeface="Helvetica Neue"/>
              <a:ea typeface="Helvetica Neue"/>
              <a:cs typeface="Helvetica Neue"/>
              <a:sym typeface="Helvetica Neue"/>
            </a:endParaRPr>
          </a:p>
          <a:p>
            <a:pPr marL="0" lvl="0" indent="0" algn="l" rtl="0">
              <a:lnSpc>
                <a:spcPct val="120000"/>
              </a:lnSpc>
              <a:spcBef>
                <a:spcPts val="600"/>
              </a:spcBef>
              <a:spcAft>
                <a:spcPts val="600"/>
              </a:spcAft>
              <a:buNone/>
            </a:pPr>
            <a:endParaRPr sz="1300" b="1" dirty="0">
              <a:solidFill>
                <a:schemeClr val="dk1"/>
              </a:solidFill>
              <a:latin typeface="Helvetica Neue"/>
              <a:ea typeface="Helvetica Neue"/>
              <a:cs typeface="Helvetica Neue"/>
              <a:sym typeface="Helvetica Neue"/>
            </a:endParaRPr>
          </a:p>
        </p:txBody>
      </p:sp>
      <p:pic>
        <p:nvPicPr>
          <p:cNvPr id="85" name="Google Shape;85;p15"/>
          <p:cNvPicPr preferRelativeResize="0"/>
          <p:nvPr/>
        </p:nvPicPr>
        <p:blipFill rotWithShape="1">
          <a:blip r:embed="rId11">
            <a:alphaModFix/>
          </a:blip>
          <a:srcRect/>
          <a:stretch/>
        </p:blipFill>
        <p:spPr>
          <a:xfrm>
            <a:off x="5944325" y="6786225"/>
            <a:ext cx="844150" cy="844195"/>
          </a:xfrm>
          <a:prstGeom prst="rect">
            <a:avLst/>
          </a:prstGeom>
          <a:noFill/>
          <a:ln>
            <a:noFill/>
          </a:ln>
        </p:spPr>
      </p:pic>
      <p:pic>
        <p:nvPicPr>
          <p:cNvPr id="86" name="Google Shape;86;p15" title="6426-acf-app-lovin-drj-nov25-shoot-lead-v7-hook-3-connector-tt2-9x16-lonly-nho_p3uzeyrq-ezgif.com-video-to-gif-converter.gif"/>
          <p:cNvPicPr preferRelativeResize="0"/>
          <p:nvPr/>
        </p:nvPicPr>
        <p:blipFill rotWithShape="1">
          <a:blip r:embed="rId12">
            <a:alphaModFix/>
          </a:blip>
          <a:srcRect b="4480"/>
          <a:stretch/>
        </p:blipFill>
        <p:spPr>
          <a:xfrm>
            <a:off x="5505637" y="2487449"/>
            <a:ext cx="1436100" cy="2438400"/>
          </a:xfrm>
          <a:prstGeom prst="rect">
            <a:avLst/>
          </a:prstGeom>
          <a:noFill/>
          <a:ln>
            <a:noFill/>
          </a:ln>
        </p:spPr>
      </p:pic>
      <p:sp>
        <p:nvSpPr>
          <p:cNvPr id="87" name="Google Shape;87;p15"/>
          <p:cNvSpPr/>
          <p:nvPr/>
        </p:nvSpPr>
        <p:spPr>
          <a:xfrm>
            <a:off x="402875" y="9631275"/>
            <a:ext cx="6944100" cy="1962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 name="Picture 3">
            <a:extLst>
              <a:ext uri="{FF2B5EF4-FFF2-40B4-BE49-F238E27FC236}">
                <a16:creationId xmlns:a16="http://schemas.microsoft.com/office/drawing/2014/main" id="{374F1D72-0FE0-121C-DD3F-087AFEFA9643}"/>
              </a:ext>
            </a:extLst>
          </p:cNvPr>
          <p:cNvPicPr>
            <a:picLocks noChangeAspect="1"/>
          </p:cNvPicPr>
          <p:nvPr/>
        </p:nvPicPr>
        <p:blipFill>
          <a:blip r:embed="rId13"/>
          <a:srcRect r="3859" b="1306"/>
          <a:stretch>
            <a:fillRect/>
          </a:stretch>
        </p:blipFill>
        <p:spPr>
          <a:xfrm>
            <a:off x="5505637" y="2582457"/>
            <a:ext cx="1422488" cy="2337355"/>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ads Sell Sheet Template 2025">
  <a:themeElements>
    <a:clrScheme name="Teads Colors 2025">
      <a:dk1>
        <a:srgbClr val="0C142B"/>
      </a:dk1>
      <a:lt1>
        <a:srgbClr val="FFFFFF"/>
      </a:lt1>
      <a:dk2>
        <a:srgbClr val="858892"/>
      </a:dk2>
      <a:lt2>
        <a:srgbClr val="F0F7FE"/>
      </a:lt2>
      <a:accent1>
        <a:srgbClr val="6F2CB7"/>
      </a:accent1>
      <a:accent2>
        <a:srgbClr val="FF6CA8"/>
      </a:accent2>
      <a:accent3>
        <a:srgbClr val="FF8E59"/>
      </a:accent3>
      <a:accent4>
        <a:srgbClr val="3300BF"/>
      </a:accent4>
      <a:accent5>
        <a:srgbClr val="0E92EE"/>
      </a:accent5>
      <a:accent6>
        <a:srgbClr val="00C8F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259</Words>
  <Application>Microsoft Macintosh PowerPoint</Application>
  <PresentationFormat>Custom</PresentationFormat>
  <Paragraphs>14</Paragraphs>
  <Slides>1</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Helvetica Neue</vt:lpstr>
      <vt:lpstr>Arial</vt:lpstr>
      <vt:lpstr>Georgia</vt:lpstr>
      <vt:lpstr>Simple Light</vt:lpstr>
      <vt:lpstr>Teads Sell Sheet Template 2025</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Cyrus Jabbari</cp:lastModifiedBy>
  <cp:revision>2</cp:revision>
  <dcterms:modified xsi:type="dcterms:W3CDTF">2026-09-05T09:52:29Z</dcterms:modified>
</cp:coreProperties>
</file>